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9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7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A212-99F5-4561-87E1-2A547EF86282}" type="datetimeFigureOut">
              <a:rPr lang="de-DE" smtClean="0"/>
              <a:t>28.10.2013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44CF-7161-4519-B330-0325F1E32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6607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A212-99F5-4561-87E1-2A547EF86282}" type="datetimeFigureOut">
              <a:rPr lang="de-DE" smtClean="0"/>
              <a:t>28.10.2013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44CF-7161-4519-B330-0325F1E32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1002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A212-99F5-4561-87E1-2A547EF86282}" type="datetimeFigureOut">
              <a:rPr lang="de-DE" smtClean="0"/>
              <a:t>28.10.2013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44CF-7161-4519-B330-0325F1E32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3646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6" descr="PPT_Tit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31800" y="441325"/>
            <a:ext cx="6877050" cy="5975350"/>
          </a:xfrm>
        </p:spPr>
        <p:txBody>
          <a:bodyPr anchor="ctr"/>
          <a:lstStyle>
            <a:lvl1pPr>
              <a:lnSpc>
                <a:spcPct val="800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8887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 marL="355600" indent="-355600">
              <a:spcBef>
                <a:spcPts val="1200"/>
              </a:spcBef>
              <a:buFont typeface="+mj-lt"/>
              <a:buAutoNum type="arabicPeriod"/>
              <a:defRPr sz="2100" cap="all" baseline="0"/>
            </a:lvl1pPr>
            <a:lvl2pPr marL="625475" indent="-273050">
              <a:lnSpc>
                <a:spcPct val="120000"/>
              </a:lnSpc>
              <a:buFont typeface="+mj-lt"/>
              <a:buAutoNum type="arabicPeriod"/>
              <a:defRPr sz="1600" cap="none" baseline="0"/>
            </a:lvl2pPr>
            <a:lvl3pPr marL="808038" indent="-182563">
              <a:lnSpc>
                <a:spcPct val="120000"/>
              </a:lnSpc>
              <a:tabLst/>
              <a:defRPr sz="1600" cap="none" baseline="0"/>
            </a:lvl3pPr>
            <a:lvl4pPr marL="984250" indent="-176213" defTabSz="987425">
              <a:lnSpc>
                <a:spcPct val="120000"/>
              </a:lnSpc>
              <a:defRPr sz="1600" cap="none" baseline="0"/>
            </a:lvl4pPr>
            <a:lvl5pPr marL="1166813" indent="-182563">
              <a:lnSpc>
                <a:spcPct val="120000"/>
              </a:lnSpc>
              <a:defRPr sz="1600" cap="none" baseline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D80F9-BC99-46F1-90C6-3283C1B8D4BC}" type="datetime1">
              <a:rPr lang="de-DE"/>
              <a:pPr>
                <a:defRPr/>
              </a:pPr>
              <a:t>28.10.2013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3285676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LLBLAU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06BD2-B188-46AD-93FC-C4E7AC4174D9}" type="datetime1">
              <a:rPr lang="de-DE"/>
              <a:pPr>
                <a:defRPr/>
              </a:pPr>
              <a:t>28.10.2013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4031489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LLBLAU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B7795-C46F-42B6-894C-A0B50282C4F0}" type="datetime1">
              <a:rPr lang="de-DE"/>
              <a:pPr>
                <a:defRPr/>
              </a:pPr>
              <a:t>28.10.2013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4210973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ÜN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E5BC6-22D2-4CB9-9DD7-79BA2D9DC51B}" type="datetime1">
              <a:rPr lang="de-DE"/>
              <a:pPr>
                <a:defRPr/>
              </a:pPr>
              <a:t>28.10.2013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311793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NKELGRÜN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BE1B9-8886-4394-872D-754316AA5B5E}" type="datetime1">
              <a:rPr lang="de-DE"/>
              <a:pPr>
                <a:defRPr/>
              </a:pPr>
              <a:t>28.10.2013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val="186441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A212-99F5-4561-87E1-2A547EF86282}" type="datetimeFigureOut">
              <a:rPr lang="de-DE" smtClean="0"/>
              <a:t>28.10.2013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44CF-7161-4519-B330-0325F1E32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947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A212-99F5-4561-87E1-2A547EF86282}" type="datetimeFigureOut">
              <a:rPr lang="de-DE" smtClean="0"/>
              <a:t>28.10.2013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44CF-7161-4519-B330-0325F1E32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032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A212-99F5-4561-87E1-2A547EF86282}" type="datetimeFigureOut">
              <a:rPr lang="de-DE" smtClean="0"/>
              <a:t>28.10.2013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44CF-7161-4519-B330-0325F1E32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4608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A212-99F5-4561-87E1-2A547EF86282}" type="datetimeFigureOut">
              <a:rPr lang="de-DE" smtClean="0"/>
              <a:t>28.10.2013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44CF-7161-4519-B330-0325F1E32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377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A212-99F5-4561-87E1-2A547EF86282}" type="datetimeFigureOut">
              <a:rPr lang="de-DE" smtClean="0"/>
              <a:t>28.10.2013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44CF-7161-4519-B330-0325F1E32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2401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A212-99F5-4561-87E1-2A547EF86282}" type="datetimeFigureOut">
              <a:rPr lang="de-DE" smtClean="0"/>
              <a:t>28.10.2013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44CF-7161-4519-B330-0325F1E32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171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A212-99F5-4561-87E1-2A547EF86282}" type="datetimeFigureOut">
              <a:rPr lang="de-DE" smtClean="0"/>
              <a:t>28.10.2013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44CF-7161-4519-B330-0325F1E32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0535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A212-99F5-4561-87E1-2A547EF86282}" type="datetimeFigureOut">
              <a:rPr lang="de-DE" smtClean="0"/>
              <a:t>28.10.2013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44CF-7161-4519-B330-0325F1E32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9951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A212-99F5-4561-87E1-2A547EF86282}" type="datetimeFigureOut">
              <a:rPr lang="de-DE" smtClean="0"/>
              <a:t>28.10.2013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644CF-7161-4519-B330-0325F1E32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1777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ethe.de/ins/gb/gla/lhr/de11459627.htm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Boergmann@glagow.goethe.org" TargetMode="External"/><Relationship Id="rId2" Type="http://schemas.openxmlformats.org/officeDocument/2006/relationships/hyperlink" Target="mailto:language@glasgow.goethe.org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3200" b="1" dirty="0" smtClean="0"/>
              <a:t>The </a:t>
            </a:r>
            <a:r>
              <a:rPr lang="en-US" sz="3200" b="1" dirty="0"/>
              <a:t>German Language Adventure:</a:t>
            </a:r>
            <a:br>
              <a:rPr lang="en-US" sz="3200" b="1" dirty="0"/>
            </a:br>
            <a:r>
              <a:rPr lang="en-US" sz="4000" b="1" dirty="0"/>
              <a:t>Discover Germany in 16 </a:t>
            </a:r>
            <a:r>
              <a:rPr lang="en-US" sz="4000" b="1" dirty="0" smtClean="0"/>
              <a:t>challenges</a:t>
            </a:r>
            <a:br>
              <a:rPr lang="en-US" sz="40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2200" dirty="0"/>
              <a:t/>
            </a:r>
            <a:br>
              <a:rPr lang="de-DE" sz="2200" dirty="0"/>
            </a:br>
            <a:r>
              <a:rPr lang="de-DE" sz="3200" b="1" dirty="0" smtClean="0"/>
              <a:t>COALA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1 November 2013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Institut Français </a:t>
            </a:r>
            <a:r>
              <a:rPr lang="de-DE" sz="2200" dirty="0" err="1" smtClean="0"/>
              <a:t>D‘Ecosse</a:t>
            </a:r>
            <a:r>
              <a:rPr lang="de-DE" sz="2200" dirty="0" smtClean="0"/>
              <a:t>, Edinburgh</a:t>
            </a:r>
            <a:endParaRPr lang="de-DE" sz="22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92896"/>
            <a:ext cx="3779912" cy="251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7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sz="4800" b="1" dirty="0" smtClean="0"/>
              <a:t>Origins</a:t>
            </a:r>
            <a:endParaRPr lang="de-DE" sz="4800" b="1" dirty="0"/>
          </a:p>
        </p:txBody>
      </p:sp>
      <p:sp>
        <p:nvSpPr>
          <p:cNvPr id="30723" name="Datumsplatzhalter 2"/>
          <p:cNvSpPr>
            <a:spLocks noGrp="1"/>
          </p:cNvSpPr>
          <p:nvPr>
            <p:ph type="dt" sz="quarter" idx="13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BC3C54-DA31-479F-8A21-D2548E01BF77}" type="datetime1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28.10.2013</a:t>
            </a:fld>
            <a:endParaRPr lang="de-DE" dirty="0" smtClean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395536" y="1556792"/>
            <a:ext cx="8064127" cy="3384550"/>
          </a:xfrm>
        </p:spPr>
        <p:txBody>
          <a:bodyPr>
            <a:normAutofit/>
          </a:bodyPr>
          <a:lstStyle/>
          <a:p>
            <a:pPr marL="0" indent="0" eaLnBrk="1" hangingPunct="1">
              <a:buFont typeface="+mj-lt"/>
              <a:buNone/>
              <a:defRPr/>
            </a:pPr>
            <a:r>
              <a:rPr lang="de-DE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Developed</a:t>
            </a:r>
            <a:r>
              <a:rPr lang="de-DE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de-DE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Finland</a:t>
            </a:r>
            <a:r>
              <a:rPr lang="de-DE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pPr marL="0" indent="0" eaLnBrk="1" hangingPunct="1">
              <a:buFont typeface="+mj-lt"/>
              <a:buNone/>
              <a:defRPr/>
            </a:pPr>
            <a:endParaRPr lang="de-DE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Font typeface="+mj-lt"/>
              <a:buNone/>
              <a:defRPr/>
            </a:pPr>
            <a:r>
              <a:rPr lang="de-DE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Tested</a:t>
            </a:r>
            <a:r>
              <a:rPr lang="de-DE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Estonia &amp; </a:t>
            </a:r>
            <a:r>
              <a:rPr lang="de-DE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Finland</a:t>
            </a:r>
            <a:endParaRPr lang="de-DE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de-DE" sz="1600" dirty="0">
                <a:hlinkClick r:id="rId2"/>
              </a:rPr>
              <a:t>http://</a:t>
            </a:r>
            <a:r>
              <a:rPr lang="de-DE" sz="1600" dirty="0" smtClean="0">
                <a:hlinkClick r:id="rId2"/>
              </a:rPr>
              <a:t>www.goethe.de/ins/gb/gla/lhr/de11459627.htm</a:t>
            </a:r>
            <a:endParaRPr lang="de-DE" sz="1600" dirty="0" smtClean="0"/>
          </a:p>
          <a:p>
            <a:pPr marL="0" indent="0">
              <a:buNone/>
              <a:defRPr/>
            </a:pPr>
            <a:endParaRPr lang="de-DE" sz="1600" dirty="0"/>
          </a:p>
          <a:p>
            <a:pPr marL="0" indent="0">
              <a:buNone/>
              <a:defRPr/>
            </a:pPr>
            <a:r>
              <a:rPr lang="de-DE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Adapted</a:t>
            </a:r>
            <a:r>
              <a:rPr lang="de-DE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Schools in Scotland</a:t>
            </a:r>
          </a:p>
          <a:p>
            <a:pPr marL="0" indent="0">
              <a:buNone/>
              <a:defRPr/>
            </a:pPr>
            <a:endParaRPr lang="de-DE" sz="16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869160"/>
            <a:ext cx="2667000" cy="1778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800" y="1052736"/>
            <a:ext cx="2267743" cy="170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0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420688"/>
            <a:ext cx="6661150" cy="5603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4800" b="1" dirty="0" smtClean="0"/>
              <a:t>Pilot</a:t>
            </a:r>
            <a:endParaRPr lang="de-DE" sz="4800" b="1" dirty="0"/>
          </a:p>
        </p:txBody>
      </p:sp>
      <p:sp>
        <p:nvSpPr>
          <p:cNvPr id="31747" name="Datumsplatzhalter 2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71D096-2060-47E8-A823-A51A31E47774}" type="datetime1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28.10.2013</a:t>
            </a:fld>
            <a:endParaRPr lang="de-DE" smtClean="0"/>
          </a:p>
        </p:txBody>
      </p:sp>
      <p:sp>
        <p:nvSpPr>
          <p:cNvPr id="3" name="Textfeld 2"/>
          <p:cNvSpPr txBox="1"/>
          <p:nvPr/>
        </p:nvSpPr>
        <p:spPr>
          <a:xfrm>
            <a:off x="755576" y="1844824"/>
            <a:ext cx="756084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October</a:t>
            </a:r>
            <a:r>
              <a:rPr lang="de-DE" sz="28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2013</a:t>
            </a:r>
          </a:p>
          <a:p>
            <a:endParaRPr lang="de-DE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North </a:t>
            </a:r>
            <a:r>
              <a:rPr lang="de-DE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Lanarkshire</a:t>
            </a:r>
            <a:r>
              <a:rPr lang="de-DE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r>
              <a:rPr lang="de-DE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Chryston</a:t>
            </a:r>
            <a:r>
              <a:rPr lang="de-DE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High School</a:t>
            </a:r>
          </a:p>
          <a:p>
            <a:endParaRPr lang="de-DE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City </a:t>
            </a:r>
            <a:r>
              <a:rPr lang="de-DE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Glasgow:</a:t>
            </a:r>
          </a:p>
          <a:p>
            <a:r>
              <a:rPr lang="de-DE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Saints </a:t>
            </a:r>
            <a:r>
              <a:rPr lang="de-DE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Secondary</a:t>
            </a:r>
            <a:endParaRPr lang="de-DE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8" name="Abgerundete rechteckige Legende 7"/>
          <p:cNvSpPr/>
          <p:nvPr/>
        </p:nvSpPr>
        <p:spPr>
          <a:xfrm>
            <a:off x="4932040" y="1457164"/>
            <a:ext cx="3636404" cy="1800200"/>
          </a:xfrm>
          <a:prstGeom prst="wedgeRoundRectCallout">
            <a:avLst>
              <a:gd name="adj1" fmla="val -43534"/>
              <a:gd name="adj2" fmla="val 78726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/>
              <a:t>Pupils really enjoyed the event.  They found it worthwhile, interesting, and exciting and they forgot they were learning. This is true of all pupils of all abilities. </a:t>
            </a:r>
            <a:endParaRPr lang="en-GB" i="1" dirty="0" smtClean="0"/>
          </a:p>
          <a:p>
            <a:pPr algn="r"/>
            <a:r>
              <a:rPr lang="en-GB" dirty="0" smtClean="0"/>
              <a:t>Aileen </a:t>
            </a:r>
            <a:r>
              <a:rPr lang="en-GB" dirty="0" err="1" smtClean="0"/>
              <a:t>Mullan</a:t>
            </a:r>
            <a:r>
              <a:rPr lang="en-GB" dirty="0" smtClean="0"/>
              <a:t>, Chryston HS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451934"/>
            <a:ext cx="2136037" cy="32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7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4800" b="1" dirty="0" smtClean="0">
                <a:solidFill>
                  <a:schemeClr val="accent1"/>
                </a:solidFill>
              </a:rPr>
              <a:t>Co-</a:t>
            </a:r>
            <a:r>
              <a:rPr lang="de-DE" sz="4800" b="1" dirty="0" err="1" smtClean="0">
                <a:solidFill>
                  <a:schemeClr val="accent1"/>
                </a:solidFill>
              </a:rPr>
              <a:t>operations</a:t>
            </a:r>
            <a:endParaRPr lang="de-DE" sz="4800" b="1" dirty="0">
              <a:solidFill>
                <a:schemeClr val="accent1"/>
              </a:solidFill>
            </a:endParaRPr>
          </a:p>
        </p:txBody>
      </p:sp>
      <p:sp>
        <p:nvSpPr>
          <p:cNvPr id="33795" name="Datumsplatzhalter 2"/>
          <p:cNvSpPr>
            <a:spLocks noGrp="1"/>
          </p:cNvSpPr>
          <p:nvPr>
            <p:ph type="dt" sz="quarter" idx="13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995CE5-40AD-43E2-B722-DC8F1501809D}" type="datetime1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28.10.2013</a:t>
            </a:fld>
            <a:endParaRPr lang="de-DE" smtClean="0"/>
          </a:p>
        </p:txBody>
      </p:sp>
      <p:sp>
        <p:nvSpPr>
          <p:cNvPr id="7173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395288" y="1700214"/>
            <a:ext cx="8280400" cy="3346632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endParaRPr lang="en-GB" altLang="de-DE" sz="2000" cap="none" dirty="0" smtClean="0"/>
          </a:p>
          <a:p>
            <a:pPr marL="0" indent="0">
              <a:buNone/>
            </a:pPr>
            <a:endParaRPr lang="en-GB" altLang="de-DE" sz="2000" cap="none" dirty="0"/>
          </a:p>
          <a:p>
            <a:pPr marL="0" indent="0">
              <a:buNone/>
            </a:pPr>
            <a:endParaRPr lang="en-GB" altLang="de-DE" sz="2000" cap="none" dirty="0" smtClean="0"/>
          </a:p>
          <a:p>
            <a:pPr marL="0" indent="0">
              <a:buNone/>
            </a:pPr>
            <a:endParaRPr lang="en-GB" altLang="de-DE" sz="2000" cap="none" dirty="0"/>
          </a:p>
          <a:p>
            <a:pPr marL="0" indent="0">
              <a:buNone/>
            </a:pPr>
            <a:endParaRPr lang="en-GB" altLang="de-DE" sz="2000" cap="none" dirty="0" smtClean="0"/>
          </a:p>
          <a:p>
            <a:pPr marL="0" indent="0">
              <a:buNone/>
            </a:pPr>
            <a:endParaRPr lang="en-GB" altLang="de-DE" sz="2000" cap="none" dirty="0"/>
          </a:p>
          <a:p>
            <a:pPr marL="0" indent="0">
              <a:buNone/>
            </a:pPr>
            <a:endParaRPr lang="en-GB" altLang="de-DE" sz="2000" cap="none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47912"/>
            <a:ext cx="1399282" cy="211091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416" y="1412776"/>
            <a:ext cx="6395072" cy="363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79512" y="5081745"/>
            <a:ext cx="88569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u="sng" dirty="0" smtClean="0"/>
              <a:t>SCILT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 smtClean="0"/>
              <a:t>Accompanied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pilot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valueable</a:t>
            </a:r>
            <a:r>
              <a:rPr lang="de-DE" sz="2400" dirty="0" smtClean="0"/>
              <a:t> </a:t>
            </a:r>
            <a:r>
              <a:rPr lang="de-DE" sz="2400" dirty="0" err="1" smtClean="0"/>
              <a:t>support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advice</a:t>
            </a:r>
            <a:endParaRPr lang="de-D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Further </a:t>
            </a:r>
            <a:r>
              <a:rPr lang="de-DE" sz="2400" dirty="0" err="1" smtClean="0"/>
              <a:t>co</a:t>
            </a:r>
            <a:r>
              <a:rPr lang="de-DE" sz="2400" dirty="0" smtClean="0"/>
              <a:t>-operation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activity</a:t>
            </a:r>
            <a:r>
              <a:rPr lang="de-DE" sz="2400" dirty="0" smtClean="0"/>
              <a:t> in 2014 will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discussed</a:t>
            </a:r>
            <a:r>
              <a:rPr lang="de-DE" sz="2400" dirty="0" smtClean="0"/>
              <a:t>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99328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4800" b="1" dirty="0" err="1" smtClean="0"/>
              <a:t>Offer</a:t>
            </a:r>
            <a:endParaRPr lang="de-DE" sz="4800" b="1" dirty="0"/>
          </a:p>
        </p:txBody>
      </p:sp>
      <p:sp>
        <p:nvSpPr>
          <p:cNvPr id="38915" name="Datumsplatzhalter 2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D66BDA-ADBA-4C36-A462-3EB7ACC377F9}" type="datetime1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28.10.2013</a:t>
            </a:fld>
            <a:endParaRPr lang="de-DE" smtClean="0"/>
          </a:p>
        </p:txBody>
      </p:sp>
      <p:sp>
        <p:nvSpPr>
          <p:cNvPr id="3" name="Rechteck 2"/>
          <p:cNvSpPr/>
          <p:nvPr/>
        </p:nvSpPr>
        <p:spPr>
          <a:xfrm>
            <a:off x="323528" y="1278541"/>
            <a:ext cx="76328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 </a:t>
            </a:r>
            <a:r>
              <a:rPr lang="en-US" sz="2800" dirty="0"/>
              <a:t>team of native German speakers will visit your school and set up a German adventure course with 16 discovery stations for a morning or afternoon of interactive German language fun. The game can be run for groups of 30-100 participants and takes about 3 hours including a prize giving ceremony at the end. The game is run by </a:t>
            </a:r>
            <a:r>
              <a:rPr lang="en-US" sz="2800" dirty="0" smtClean="0"/>
              <a:t>the </a:t>
            </a:r>
          </a:p>
          <a:p>
            <a:r>
              <a:rPr lang="en-US" sz="2800" dirty="0" smtClean="0"/>
              <a:t>German </a:t>
            </a:r>
            <a:r>
              <a:rPr lang="en-US" sz="2800" dirty="0"/>
              <a:t>team and all </a:t>
            </a:r>
            <a:r>
              <a:rPr lang="en-US" sz="2800" dirty="0" smtClean="0"/>
              <a:t>materials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are supplied by the </a:t>
            </a:r>
            <a:endParaRPr lang="en-US" sz="2800" dirty="0" smtClean="0"/>
          </a:p>
          <a:p>
            <a:r>
              <a:rPr lang="en-US" sz="2800" dirty="0" smtClean="0"/>
              <a:t>Goethe-Institut.</a:t>
            </a:r>
          </a:p>
          <a:p>
            <a:endParaRPr lang="de-DE" sz="2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77072"/>
            <a:ext cx="3348072" cy="22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7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4800" b="1" dirty="0" err="1" smtClean="0">
                <a:solidFill>
                  <a:schemeClr val="accent4"/>
                </a:solidFill>
              </a:rPr>
              <a:t>Funding</a:t>
            </a:r>
            <a:endParaRPr lang="de-DE" sz="4800" b="1" dirty="0">
              <a:solidFill>
                <a:schemeClr val="accent4"/>
              </a:solidFill>
            </a:endParaRPr>
          </a:p>
        </p:txBody>
      </p:sp>
      <p:sp>
        <p:nvSpPr>
          <p:cNvPr id="40963" name="Datumsplatzhalter 2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BBA1F1-4314-4593-ABC3-92480622DF3F}" type="datetime1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28.10.2013</a:t>
            </a:fld>
            <a:endParaRPr lang="de-DE" smtClean="0"/>
          </a:p>
        </p:txBody>
      </p:sp>
      <p:sp>
        <p:nvSpPr>
          <p:cNvPr id="6" name="Textfeld 5"/>
          <p:cNvSpPr txBox="1"/>
          <p:nvPr/>
        </p:nvSpPr>
        <p:spPr>
          <a:xfrm>
            <a:off x="179511" y="1556792"/>
            <a:ext cx="856895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				</a:t>
            </a:r>
            <a:r>
              <a:rPr lang="en-GB" dirty="0" smtClean="0"/>
              <a:t>‘</a:t>
            </a:r>
            <a:r>
              <a:rPr lang="en-GB" dirty="0"/>
              <a:t> </a:t>
            </a:r>
            <a:endParaRPr lang="de-DE" dirty="0"/>
          </a:p>
          <a:p>
            <a:pPr>
              <a:defRPr/>
            </a:pPr>
            <a:r>
              <a:rPr lang="en-GB" dirty="0"/>
              <a:t> 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40891" y="1556792"/>
            <a:ext cx="788487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err="1" smtClean="0"/>
              <a:t>Funded</a:t>
            </a:r>
            <a:r>
              <a:rPr lang="de-DE" sz="4000" dirty="0" smtClean="0"/>
              <a:t> </a:t>
            </a:r>
            <a:r>
              <a:rPr lang="de-DE" sz="4000" dirty="0" err="1" smtClean="0"/>
              <a:t>through</a:t>
            </a:r>
            <a:r>
              <a:rPr lang="de-DE" sz="4000" dirty="0" smtClean="0"/>
              <a:t> </a:t>
            </a:r>
            <a:r>
              <a:rPr lang="de-DE" sz="4000" dirty="0" err="1" smtClean="0"/>
              <a:t>the</a:t>
            </a:r>
            <a:r>
              <a:rPr lang="de-DE" sz="4000" dirty="0" smtClean="0"/>
              <a:t> Goethe-Institut </a:t>
            </a:r>
            <a:r>
              <a:rPr lang="de-DE" sz="4000" dirty="0" err="1" smtClean="0"/>
              <a:t>and</a:t>
            </a:r>
            <a:r>
              <a:rPr lang="de-DE" sz="4000" dirty="0" smtClean="0"/>
              <a:t> German </a:t>
            </a:r>
            <a:r>
              <a:rPr lang="de-DE" sz="4000" dirty="0" err="1" smtClean="0"/>
              <a:t>Government</a:t>
            </a:r>
            <a:r>
              <a:rPr lang="de-DE" sz="4000" dirty="0" smtClean="0"/>
              <a:t> in 2014</a:t>
            </a:r>
          </a:p>
          <a:p>
            <a:endParaRPr lang="de-DE" sz="4000" dirty="0"/>
          </a:p>
          <a:p>
            <a:r>
              <a:rPr lang="de-DE" sz="4000" dirty="0" err="1" smtClean="0"/>
              <a:t>Possibly</a:t>
            </a:r>
            <a:r>
              <a:rPr lang="de-DE" sz="4000" dirty="0" smtClean="0"/>
              <a:t> </a:t>
            </a:r>
            <a:r>
              <a:rPr lang="de-DE" sz="4000" dirty="0" err="1" smtClean="0"/>
              <a:t>contributions</a:t>
            </a:r>
            <a:r>
              <a:rPr lang="de-DE" sz="4000" dirty="0" smtClean="0"/>
              <a:t> </a:t>
            </a:r>
          </a:p>
          <a:p>
            <a:r>
              <a:rPr lang="de-DE" sz="4000" dirty="0" err="1" smtClean="0"/>
              <a:t>towards</a:t>
            </a:r>
            <a:r>
              <a:rPr lang="de-DE" sz="4000" dirty="0" smtClean="0"/>
              <a:t> </a:t>
            </a:r>
            <a:r>
              <a:rPr lang="de-DE" sz="4000" dirty="0" err="1" smtClean="0"/>
              <a:t>travel</a:t>
            </a:r>
            <a:r>
              <a:rPr lang="de-DE" sz="4000" dirty="0" smtClean="0"/>
              <a:t> </a:t>
            </a:r>
            <a:r>
              <a:rPr lang="de-DE" sz="4000" dirty="0" err="1" smtClean="0"/>
              <a:t>or</a:t>
            </a:r>
            <a:endParaRPr lang="de-DE" sz="4000" dirty="0" smtClean="0"/>
          </a:p>
          <a:p>
            <a:r>
              <a:rPr lang="de-DE" sz="4000" dirty="0" err="1" smtClean="0"/>
              <a:t>overnight</a:t>
            </a:r>
            <a:r>
              <a:rPr lang="de-DE" sz="4000" dirty="0" smtClean="0"/>
              <a:t> </a:t>
            </a:r>
            <a:r>
              <a:rPr lang="de-DE" sz="4000" dirty="0" err="1" smtClean="0"/>
              <a:t>accomodation</a:t>
            </a:r>
            <a:endParaRPr lang="de-DE" sz="4000" dirty="0" smtClean="0"/>
          </a:p>
          <a:p>
            <a:r>
              <a:rPr lang="de-DE" sz="4000" dirty="0" err="1" smtClean="0"/>
              <a:t>required</a:t>
            </a:r>
            <a:endParaRPr lang="de-DE" sz="4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00773"/>
            <a:ext cx="2664296" cy="398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4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6877050" cy="388843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5300" b="1" dirty="0" smtClean="0"/>
              <a:t>Thank you!</a:t>
            </a:r>
            <a:br>
              <a:rPr lang="en-US" sz="5300" b="1" dirty="0" smtClean="0"/>
            </a:br>
            <a:r>
              <a:rPr lang="en-US" sz="5300" b="1" dirty="0"/>
              <a:t/>
            </a:r>
            <a:br>
              <a:rPr lang="en-US" sz="5300" b="1" dirty="0"/>
            </a:br>
            <a:r>
              <a:rPr lang="en-US" sz="5300" b="1" dirty="0" smtClean="0"/>
              <a:t>Stay in touch:</a:t>
            </a:r>
            <a:br>
              <a:rPr lang="en-US" sz="5300" b="1" dirty="0" smtClean="0"/>
            </a:br>
            <a:r>
              <a:rPr lang="en-US" sz="3200" b="1" dirty="0" smtClean="0">
                <a:hlinkClick r:id="rId2"/>
              </a:rPr>
              <a:t>language@glasgow.goethe.org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>
                <a:hlinkClick r:id="rId3"/>
              </a:rPr>
              <a:t>Boergmann@glagow.goethe.org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2200" dirty="0"/>
              <a:t/>
            </a:r>
            <a:br>
              <a:rPr lang="de-DE" sz="2200" dirty="0"/>
            </a:br>
            <a:endParaRPr lang="de-DE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7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Microsoft Office PowerPoint</Application>
  <PresentationFormat>Bildschirmpräsentation 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Larissa</vt:lpstr>
      <vt:lpstr>The German Language Adventure: Discover Germany in 16 challenges         COALA 1 November 2013 Institut Français D‘Ecosse, Edinburgh</vt:lpstr>
      <vt:lpstr>Origins</vt:lpstr>
      <vt:lpstr>Pilot</vt:lpstr>
      <vt:lpstr>Co-operations</vt:lpstr>
      <vt:lpstr>Offer</vt:lpstr>
      <vt:lpstr>Funding</vt:lpstr>
      <vt:lpstr>      Thank you!  Stay in touch: language@glasgow.goethe.org  Boergmann@glagow.goethe.org         </vt:lpstr>
    </vt:vector>
  </TitlesOfParts>
  <Company>Goethe-Institut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German Language Adventure: Discover Germany in 16 challenges     COALA 1 November 2013 Institut Francais Ecosse, Edinburgh</dc:title>
  <dc:creator>Administrator</dc:creator>
  <cp:lastModifiedBy>Administrator</cp:lastModifiedBy>
  <cp:revision>13</cp:revision>
  <dcterms:created xsi:type="dcterms:W3CDTF">2013-10-28T13:22:01Z</dcterms:created>
  <dcterms:modified xsi:type="dcterms:W3CDTF">2013-10-28T15:10:09Z</dcterms:modified>
</cp:coreProperties>
</file>